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83" r:id="rId5"/>
    <p:sldId id="284" r:id="rId6"/>
    <p:sldId id="259" r:id="rId7"/>
    <p:sldId id="260" r:id="rId8"/>
    <p:sldId id="261" r:id="rId9"/>
    <p:sldId id="262" r:id="rId10"/>
    <p:sldId id="263" r:id="rId11"/>
    <p:sldId id="265" r:id="rId12"/>
    <p:sldId id="285" r:id="rId13"/>
    <p:sldId id="264" r:id="rId14"/>
    <p:sldId id="266" r:id="rId15"/>
    <p:sldId id="287" r:id="rId16"/>
    <p:sldId id="268" r:id="rId17"/>
    <p:sldId id="294" r:id="rId18"/>
    <p:sldId id="288" r:id="rId19"/>
    <p:sldId id="289" r:id="rId20"/>
    <p:sldId id="271" r:id="rId21"/>
    <p:sldId id="290" r:id="rId22"/>
    <p:sldId id="275" r:id="rId23"/>
    <p:sldId id="274" r:id="rId24"/>
    <p:sldId id="291" r:id="rId25"/>
    <p:sldId id="276" r:id="rId26"/>
    <p:sldId id="292" r:id="rId27"/>
    <p:sldId id="293" r:id="rId28"/>
    <p:sldId id="279" r:id="rId29"/>
    <p:sldId id="280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00"/>
    <a:srgbClr val="66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50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9C488-32FE-4E2D-B8E5-38C5B317F28A}" type="datetimeFigureOut">
              <a:rPr lang="ru-RU" smtClean="0"/>
              <a:t>29.02.2016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FB081-BA00-4DEC-B155-D9DB6A5BEE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6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9C488-32FE-4E2D-B8E5-38C5B317F28A}" type="datetimeFigureOut">
              <a:rPr lang="ru-RU" smtClean="0"/>
              <a:t>29.02.2016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FB081-BA00-4DEC-B155-D9DB6A5BEE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7324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9C488-32FE-4E2D-B8E5-38C5B317F28A}" type="datetimeFigureOut">
              <a:rPr lang="ru-RU" smtClean="0"/>
              <a:t>29.02.2016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FB081-BA00-4DEC-B155-D9DB6A5BEE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0777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9C488-32FE-4E2D-B8E5-38C5B317F28A}" type="datetimeFigureOut">
              <a:rPr lang="ru-RU" smtClean="0"/>
              <a:t>29.02.2016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FB081-BA00-4DEC-B155-D9DB6A5BEE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6830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9C488-32FE-4E2D-B8E5-38C5B317F28A}" type="datetimeFigureOut">
              <a:rPr lang="ru-RU" smtClean="0"/>
              <a:t>29.02.2016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FB081-BA00-4DEC-B155-D9DB6A5BEE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4196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9C488-32FE-4E2D-B8E5-38C5B317F28A}" type="datetimeFigureOut">
              <a:rPr lang="ru-RU" smtClean="0"/>
              <a:t>29.02.2016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FB081-BA00-4DEC-B155-D9DB6A5BEE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8758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9C488-32FE-4E2D-B8E5-38C5B317F28A}" type="datetimeFigureOut">
              <a:rPr lang="ru-RU" smtClean="0"/>
              <a:t>29.02.2016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FB081-BA00-4DEC-B155-D9DB6A5BEE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695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9C488-32FE-4E2D-B8E5-38C5B317F28A}" type="datetimeFigureOut">
              <a:rPr lang="ru-RU" smtClean="0"/>
              <a:t>29.02.2016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FB081-BA00-4DEC-B155-D9DB6A5BEE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375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9C488-32FE-4E2D-B8E5-38C5B317F28A}" type="datetimeFigureOut">
              <a:rPr lang="ru-RU" smtClean="0"/>
              <a:t>29.02.2016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FB081-BA00-4DEC-B155-D9DB6A5BEE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2144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9C488-32FE-4E2D-B8E5-38C5B317F28A}" type="datetimeFigureOut">
              <a:rPr lang="ru-RU" smtClean="0"/>
              <a:t>29.02.2016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FB081-BA00-4DEC-B155-D9DB6A5BEE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166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9C488-32FE-4E2D-B8E5-38C5B317F28A}" type="datetimeFigureOut">
              <a:rPr lang="ru-RU" smtClean="0"/>
              <a:t>29.02.2016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FB081-BA00-4DEC-B155-D9DB6A5BEE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4041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19C488-32FE-4E2D-B8E5-38C5B317F28A}" type="datetimeFigureOut">
              <a:rPr lang="ru-RU" smtClean="0"/>
              <a:t>29.02.2016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EFB081-BA00-4DEC-B155-D9DB6A5BEEB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43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95600" y="416690"/>
            <a:ext cx="6200775" cy="6291928"/>
          </a:xfr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anchor="t" anchorCtr="0">
            <a:normAutofit/>
          </a:bodyPr>
          <a:lstStyle/>
          <a:p>
            <a:r>
              <a:rPr lang="ru-RU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Городская конференция для учащихся</a:t>
            </a:r>
            <a:br>
              <a:rPr 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«Память сильнее времени»</a:t>
            </a:r>
            <a:br>
              <a:rPr 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1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Исследовательская работа на тему:</a:t>
            </a:r>
            <a:br>
              <a:rPr 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«Время подвиги эти не стерло…»</a:t>
            </a:r>
            <a:br>
              <a:rPr lang="ru-RU" sz="1800" b="1" dirty="0">
                <a:latin typeface="+mn-lt"/>
              </a:rPr>
            </a:br>
            <a:br>
              <a:rPr lang="ru-RU" sz="1800" b="1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</a:br>
            <a:r>
              <a:rPr lang="ru-RU" sz="3800" b="1" dirty="0">
                <a:effectLst>
                  <a:glow rad="254000">
                    <a:schemeClr val="bg1"/>
                  </a:glow>
                  <a:outerShdw blurRad="50800" dist="12700" dir="5400000" algn="ctr" rotWithShape="0">
                    <a:srgbClr val="000000">
                      <a:alpha val="43137"/>
                    </a:srgbClr>
                  </a:outerShdw>
                </a:effectLst>
                <a:latin typeface="+mn-lt"/>
              </a:rPr>
              <a:t>Герой Советского Союза</a:t>
            </a:r>
            <a:br>
              <a:rPr lang="ru-RU" sz="3800" b="1" dirty="0">
                <a:effectLst>
                  <a:glow rad="254000">
                    <a:schemeClr val="bg1"/>
                  </a:glow>
                  <a:outerShdw blurRad="50800" dist="12700" dir="5400000" algn="ctr" rotWithShape="0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3800" b="1" dirty="0">
                <a:effectLst>
                  <a:glow rad="254000">
                    <a:schemeClr val="bg1"/>
                  </a:glow>
                  <a:outerShdw blurRad="50800" dist="12700" dir="5400000" algn="ctr" rotWithShape="0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Михаил Петрович Жуков –</a:t>
            </a:r>
            <a:br>
              <a:rPr lang="ru-RU" sz="3800" b="1" dirty="0">
                <a:effectLst>
                  <a:glow rad="254000">
                    <a:schemeClr val="bg1"/>
                  </a:glow>
                  <a:outerShdw blurRad="50800" dist="12700" dir="5400000" algn="ctr" rotWithShape="0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3800" b="1" dirty="0">
                <a:effectLst>
                  <a:glow rad="254000">
                    <a:schemeClr val="bg1"/>
                  </a:glow>
                  <a:outerShdw blurRad="50800" dist="12700" dir="5400000" algn="ctr" rotWithShape="0">
                    <a:srgbClr val="000000">
                      <a:alpha val="43137"/>
                    </a:srgbClr>
                  </a:outerShdw>
                </a:effectLst>
                <a:latin typeface="+mn-lt"/>
              </a:rPr>
              <a:t>наш земляк</a:t>
            </a:r>
            <a:br>
              <a:rPr lang="ru-RU" sz="1800" b="1" dirty="0"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</a:effectLst>
                <a:latin typeface="+mn-lt"/>
              </a:rPr>
            </a:br>
            <a:br>
              <a:rPr lang="ru-RU" sz="1800" b="1" dirty="0">
                <a:latin typeface="+mn-lt"/>
              </a:rPr>
            </a:br>
            <a:br>
              <a:rPr lang="ru-RU" sz="1800" b="1" dirty="0">
                <a:latin typeface="+mn-lt"/>
              </a:rPr>
            </a:br>
            <a:br>
              <a:rPr lang="ru-RU" sz="1800" b="1" dirty="0">
                <a:effectLst>
                  <a:glow rad="50800">
                    <a:schemeClr val="tx1">
                      <a:alpha val="67000"/>
                    </a:schemeClr>
                  </a:glow>
                </a:effectLst>
                <a:latin typeface="+mn-lt"/>
              </a:rPr>
            </a:br>
            <a:r>
              <a:rPr lang="ru-RU" sz="1800" b="1" dirty="0">
                <a:solidFill>
                  <a:schemeClr val="bg1"/>
                </a:solidFill>
                <a:effectLst>
                  <a:glow rad="50800">
                    <a:schemeClr val="tx1">
                      <a:alpha val="67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Автор: Безвытная Ксения 7 класс</a:t>
            </a:r>
            <a:br>
              <a:rPr lang="ru-RU" sz="1800" b="1" dirty="0">
                <a:solidFill>
                  <a:schemeClr val="bg1"/>
                </a:solidFill>
                <a:effectLst>
                  <a:glow rad="50800">
                    <a:schemeClr val="tx1">
                      <a:alpha val="67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ru-RU" sz="1800" b="1" dirty="0">
                <a:solidFill>
                  <a:schemeClr val="bg1"/>
                </a:solidFill>
                <a:effectLst>
                  <a:glow rad="50800">
                    <a:schemeClr val="tx1">
                      <a:alpha val="67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1800" b="1" dirty="0">
                <a:solidFill>
                  <a:schemeClr val="bg1"/>
                </a:solidFill>
                <a:effectLst>
                  <a:glow rad="50800">
                    <a:schemeClr val="tx1">
                      <a:alpha val="67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Руководитель: Уханова Галина Александровна</a:t>
            </a:r>
            <a:br>
              <a:rPr lang="ru-RU" sz="1800" b="1" dirty="0">
                <a:solidFill>
                  <a:schemeClr val="bg1"/>
                </a:solidFill>
                <a:effectLst>
                  <a:glow rad="50800">
                    <a:schemeClr val="tx1">
                      <a:alpha val="67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ru-RU" sz="1800" b="1" dirty="0">
                <a:solidFill>
                  <a:schemeClr val="bg1"/>
                </a:solidFill>
                <a:effectLst>
                  <a:glow rad="50800">
                    <a:schemeClr val="tx1">
                      <a:alpha val="67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1800" b="1" dirty="0">
                <a:solidFill>
                  <a:schemeClr val="bg1"/>
                </a:solidFill>
                <a:effectLst>
                  <a:glow rad="50800">
                    <a:schemeClr val="tx1">
                      <a:alpha val="67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МОУ «Шухободская школа»</a:t>
            </a:r>
            <a:br>
              <a:rPr lang="ru-RU" sz="1800" b="1" dirty="0">
                <a:solidFill>
                  <a:schemeClr val="bg1"/>
                </a:solidFill>
                <a:effectLst>
                  <a:glow rad="50800">
                    <a:schemeClr val="tx1">
                      <a:alpha val="67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ru-RU" sz="1800" b="1" dirty="0">
                <a:solidFill>
                  <a:schemeClr val="bg1"/>
                </a:solidFill>
                <a:effectLst>
                  <a:glow rad="50800">
                    <a:schemeClr val="tx1">
                      <a:alpha val="67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1800" b="1" dirty="0">
                <a:solidFill>
                  <a:schemeClr val="bg1"/>
                </a:solidFill>
                <a:effectLst>
                  <a:glow rad="50800">
                    <a:schemeClr val="tx1">
                      <a:alpha val="67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Шухободь, 2016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39493"/>
            <a:ext cx="3993699" cy="5993198"/>
          </a:xfrm>
          <a:prstGeom prst="rect">
            <a:avLst/>
          </a:prstGeom>
          <a:effectLst>
            <a:glow rad="495300">
              <a:schemeClr val="bg1">
                <a:alpha val="7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362501520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079864"/>
            <a:ext cx="7886700" cy="5097100"/>
          </a:xfrm>
        </p:spPr>
        <p:txBody>
          <a:bodyPr>
            <a:normAutofit lnSpcReduction="10000"/>
          </a:bodyPr>
          <a:lstStyle/>
          <a:p>
            <a:pPr marL="0" indent="0">
              <a:spcAft>
                <a:spcPts val="1800"/>
              </a:spcAft>
              <a:buNone/>
            </a:pPr>
            <a:r>
              <a:rPr lang="ru-RU" b="1" i="1" dirty="0">
                <a:latin typeface="Georgia" panose="02040502050405020303" pitchFamily="18" charset="0"/>
              </a:rPr>
              <a:t>Были поставлены следующие задачи: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i="1" dirty="0">
                <a:latin typeface="Georgia" panose="02040502050405020303" pitchFamily="18" charset="0"/>
              </a:rPr>
              <a:t>познакомиться с жизнью в детстве и юности, выявить те черты, которые сформировали героический характер; 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i="1" dirty="0">
                <a:latin typeface="Georgia" panose="02040502050405020303" pitchFamily="18" charset="0"/>
              </a:rPr>
              <a:t>определить увлечения и интересы, повлиявшие на выбор жизненного пути;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i="1" dirty="0">
                <a:latin typeface="Georgia" panose="02040502050405020303" pitchFamily="18" charset="0"/>
              </a:rPr>
              <a:t>найти примеры мужества, проявленного в годы войны;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i="1" dirty="0">
                <a:latin typeface="Georgia" panose="02040502050405020303" pitchFamily="18" charset="0"/>
              </a:rPr>
              <a:t>доказать, что героями не рождаются, а становятся.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1432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2000" r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2524" y="5259342"/>
            <a:ext cx="7886700" cy="132556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latin typeface="+mn-lt"/>
              </a:rPr>
              <a:t>Деревня Ружбово</a:t>
            </a:r>
            <a:br>
              <a:rPr lang="ru-RU" sz="3200" dirty="0">
                <a:latin typeface="+mn-lt"/>
              </a:rPr>
            </a:br>
            <a:r>
              <a:rPr lang="ru-RU" sz="3200" dirty="0">
                <a:latin typeface="+mn-lt"/>
              </a:rPr>
              <a:t>Череповецкого района Вологодской области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770" y="609068"/>
            <a:ext cx="6998208" cy="465027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189199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719" y="388673"/>
            <a:ext cx="2573491" cy="3099091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5513" y="388674"/>
            <a:ext cx="2630750" cy="3159266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971" y="2568846"/>
            <a:ext cx="3824478" cy="3607308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7621" y="2201454"/>
            <a:ext cx="2910485" cy="4155803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582283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portfoliobib.ucoz.ru/shablon/fon_v_linejk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773373"/>
            <a:ext cx="7886700" cy="4351338"/>
          </a:xfrm>
        </p:spPr>
        <p:txBody>
          <a:bodyPr/>
          <a:lstStyle/>
          <a:p>
            <a:pPr marL="0" indent="0">
              <a:buNone/>
            </a:pPr>
            <a:r>
              <a:rPr lang="ru-RU" sz="3200" dirty="0"/>
              <a:t>Также использовала другие методы исследования:</a:t>
            </a:r>
          </a:p>
          <a:p>
            <a:pPr marL="360000" lvl="0" indent="-432000">
              <a:buFont typeface="Wingdings" panose="05000000000000000000" pitchFamily="2" charset="2"/>
              <a:buChar char="v"/>
            </a:pPr>
            <a:r>
              <a:rPr lang="ru-RU" sz="3000" b="1" dirty="0"/>
              <a:t>изучение литературы по данной теме;</a:t>
            </a:r>
          </a:p>
          <a:p>
            <a:pPr marL="360000" lvl="0" indent="-432000">
              <a:buFont typeface="Wingdings" panose="05000000000000000000" pitchFamily="2" charset="2"/>
              <a:buChar char="v"/>
            </a:pPr>
            <a:r>
              <a:rPr lang="ru-RU" sz="3000" b="1" dirty="0"/>
              <a:t>встречи и беседы со старожилами школы;</a:t>
            </a:r>
          </a:p>
          <a:p>
            <a:pPr marL="360000" lvl="0" indent="-432000">
              <a:buFont typeface="Wingdings" panose="05000000000000000000" pitchFamily="2" charset="2"/>
              <a:buChar char="v"/>
            </a:pPr>
            <a:r>
              <a:rPr lang="ru-RU" sz="3000" b="1" dirty="0"/>
              <a:t>интернет-ресурсы (Википедия);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2155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8319" y="5172258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latin typeface="+mn-lt"/>
              </a:rPr>
              <a:t>Дом, в котором родился М.П. Жуков</a:t>
            </a:r>
            <a:br>
              <a:rPr lang="ru-RU" sz="3600" dirty="0">
                <a:latin typeface="+mn-lt"/>
              </a:rPr>
            </a:br>
            <a:r>
              <a:rPr lang="ru-RU" sz="2700" dirty="0">
                <a:latin typeface="+mn-lt"/>
              </a:rPr>
              <a:t>д. Ружбово Череповецкого района Вологодской области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239" y="790817"/>
            <a:ext cx="6220859" cy="414723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83592986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8319" y="5172258"/>
            <a:ext cx="78867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300" b="1" dirty="0">
                <a:latin typeface="+mn-lt"/>
              </a:rPr>
              <a:t>Профтехшкола, в которой учился М.П. Жуков</a:t>
            </a:r>
            <a:br>
              <a:rPr lang="ru-RU" sz="3600" dirty="0">
                <a:latin typeface="+mn-lt"/>
              </a:rPr>
            </a:br>
            <a:r>
              <a:rPr lang="ru-RU" sz="2700" dirty="0">
                <a:latin typeface="+mn-lt"/>
              </a:rPr>
              <a:t>Годы учебы 1931-1933 гг.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837" y="790817"/>
            <a:ext cx="6217663" cy="414723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248706072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5172260"/>
            <a:ext cx="7886700" cy="1325563"/>
          </a:xfrm>
        </p:spPr>
        <p:txBody>
          <a:bodyPr>
            <a:noAutofit/>
          </a:bodyPr>
          <a:lstStyle/>
          <a:p>
            <a:pPr algn="ctr"/>
            <a:br>
              <a:rPr lang="ru-RU" sz="2600" b="1" dirty="0">
                <a:latin typeface="+mn-lt"/>
              </a:rPr>
            </a:br>
            <a:r>
              <a:rPr lang="ru-RU" sz="2600" b="1" dirty="0">
                <a:latin typeface="+mn-lt"/>
              </a:rPr>
              <a:t>Младший лейтенант М.П. Жуков после окончания Сталинградской летной школы. </a:t>
            </a:r>
            <a:r>
              <a:rPr lang="ru-RU" sz="2600" dirty="0">
                <a:latin typeface="+mn-lt"/>
              </a:rPr>
              <a:t>1940 год.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789" y="965896"/>
            <a:ext cx="3052172" cy="42595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666633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429345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5855516"/>
            <a:ext cx="7886700" cy="642307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latin typeface="+mn-lt"/>
              </a:rPr>
              <a:t>Ленинградский фронт</a:t>
            </a:r>
            <a:endParaRPr lang="ru-RU" sz="3200" dirty="0">
              <a:latin typeface="+mn-lt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871" y="566205"/>
            <a:ext cx="5250257" cy="49502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666633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43680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5172260"/>
            <a:ext cx="7886700" cy="1325563"/>
          </a:xfrm>
        </p:spPr>
        <p:txBody>
          <a:bodyPr>
            <a:noAutofit/>
          </a:bodyPr>
          <a:lstStyle/>
          <a:p>
            <a:pPr algn="ctr"/>
            <a:br>
              <a:rPr lang="ru-RU" sz="3200" b="1" dirty="0">
                <a:latin typeface="+mn-lt"/>
              </a:rPr>
            </a:br>
            <a:r>
              <a:rPr lang="ru-RU" sz="3200" b="1" dirty="0">
                <a:latin typeface="+mn-lt"/>
              </a:rPr>
              <a:t>Михаил Жуков после полета</a:t>
            </a:r>
            <a:br>
              <a:rPr lang="ru-RU" sz="3200" b="1" dirty="0">
                <a:latin typeface="+mn-lt"/>
              </a:rPr>
            </a:br>
            <a:r>
              <a:rPr lang="ru-RU" sz="2600" dirty="0">
                <a:latin typeface="+mn-lt"/>
              </a:rPr>
              <a:t>1941 год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161" y="965896"/>
            <a:ext cx="2839428" cy="42595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666633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03872445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4754880"/>
            <a:ext cx="7886700" cy="1742943"/>
          </a:xfrm>
        </p:spPr>
        <p:txBody>
          <a:bodyPr>
            <a:noAutofit/>
          </a:bodyPr>
          <a:lstStyle/>
          <a:p>
            <a:pPr algn="ctr"/>
            <a:br>
              <a:rPr lang="ru-RU" sz="2800" b="1" dirty="0">
                <a:latin typeface="+mn-lt"/>
              </a:rPr>
            </a:br>
            <a:r>
              <a:rPr lang="ru-RU" sz="2800" b="1" dirty="0">
                <a:latin typeface="+mn-lt"/>
              </a:rPr>
              <a:t>Летчики 158-го истребительного авиаполка</a:t>
            </a:r>
            <a:br>
              <a:rPr lang="ru-RU" sz="2800" b="1" dirty="0">
                <a:latin typeface="+mn-lt"/>
              </a:rPr>
            </a:br>
            <a:r>
              <a:rPr lang="ru-RU" sz="2800" b="1" dirty="0">
                <a:latin typeface="+mn-lt"/>
              </a:rPr>
              <a:t>С.И. Здоровцев, М.П. Жуков, П.Т. Харитонов</a:t>
            </a:r>
            <a:br>
              <a:rPr lang="ru-RU" sz="2800" b="1" dirty="0">
                <a:latin typeface="+mn-lt"/>
              </a:rPr>
            </a:br>
            <a:r>
              <a:rPr lang="ru-RU" sz="2800" b="1" dirty="0">
                <a:latin typeface="+mn-lt"/>
              </a:rPr>
              <a:t>8 июля 1941 года</a:t>
            </a:r>
            <a:endParaRPr lang="ru-RU" sz="2800" dirty="0">
              <a:latin typeface="+mn-lt"/>
            </a:endParaRPr>
          </a:p>
        </p:txBody>
      </p:sp>
      <p:pic>
        <p:nvPicPr>
          <p:cNvPr id="4" name="Picture 2" descr="http://airaces.narod.ru/all11/fiestgs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4550" y="942136"/>
            <a:ext cx="4914900" cy="371475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312996227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254125"/>
            <a:ext cx="7886700" cy="3089275"/>
          </a:xfrm>
        </p:spPr>
        <p:txBody>
          <a:bodyPr/>
          <a:lstStyle/>
          <a:p>
            <a:pPr marL="0" indent="0" algn="ctr">
              <a:buNone/>
            </a:pPr>
            <a:r>
              <a:rPr lang="ru-RU" i="1" dirty="0">
                <a:solidFill>
                  <a:schemeClr val="bg1"/>
                </a:solidFill>
                <a:latin typeface="Georgia" panose="02040502050405020303" pitchFamily="18" charset="0"/>
              </a:rPr>
              <a:t>Слава вам, храбрые!</a:t>
            </a:r>
          </a:p>
          <a:p>
            <a:pPr marL="0" indent="0" algn="ctr">
              <a:buNone/>
            </a:pPr>
            <a:r>
              <a:rPr lang="ru-RU" i="1" dirty="0">
                <a:solidFill>
                  <a:schemeClr val="bg1"/>
                </a:solidFill>
                <a:latin typeface="Georgia" panose="02040502050405020303" pitchFamily="18" charset="0"/>
              </a:rPr>
              <a:t>Слава бессмертные!</a:t>
            </a:r>
          </a:p>
          <a:p>
            <a:pPr marL="0" indent="0" algn="ctr">
              <a:buNone/>
            </a:pPr>
            <a:r>
              <a:rPr lang="ru-RU" i="1" dirty="0">
                <a:solidFill>
                  <a:schemeClr val="bg1"/>
                </a:solidFill>
                <a:latin typeface="Georgia" panose="02040502050405020303" pitchFamily="18" charset="0"/>
              </a:rPr>
              <a:t>Вечную славу поёт вам народ.</a:t>
            </a:r>
          </a:p>
          <a:p>
            <a:pPr marL="0" indent="0" algn="ctr">
              <a:buNone/>
            </a:pPr>
            <a:r>
              <a:rPr lang="ru-RU" i="1" dirty="0">
                <a:solidFill>
                  <a:schemeClr val="bg1"/>
                </a:solidFill>
                <a:latin typeface="Georgia" panose="02040502050405020303" pitchFamily="18" charset="0"/>
              </a:rPr>
              <a:t>Смерть сокрушившие,</a:t>
            </a:r>
          </a:p>
          <a:p>
            <a:pPr marL="0" indent="0" algn="ctr">
              <a:buNone/>
            </a:pPr>
            <a:r>
              <a:rPr lang="ru-RU" i="1" dirty="0">
                <a:solidFill>
                  <a:schemeClr val="bg1"/>
                </a:solidFill>
                <a:latin typeface="Georgia" panose="02040502050405020303" pitchFamily="18" charset="0"/>
              </a:rPr>
              <a:t>Доблестно жившие!</a:t>
            </a:r>
          </a:p>
          <a:p>
            <a:pPr marL="0" indent="0" algn="ctr">
              <a:buNone/>
            </a:pPr>
            <a:r>
              <a:rPr lang="ru-RU" i="1" dirty="0">
                <a:solidFill>
                  <a:schemeClr val="bg1"/>
                </a:solidFill>
                <a:latin typeface="Georgia" panose="02040502050405020303" pitchFamily="18" charset="0"/>
              </a:rPr>
              <a:t>Память о вас никогда не умрёт.</a:t>
            </a: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3590924" y="4543426"/>
            <a:ext cx="4924426" cy="571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ru-RU" sz="2400" i="1" dirty="0">
                <a:solidFill>
                  <a:schemeClr val="bg1"/>
                </a:solidFill>
                <a:latin typeface="Georgia" panose="02040502050405020303" pitchFamily="18" charset="0"/>
              </a:rPr>
              <a:t>Р. Рождественский</a:t>
            </a:r>
          </a:p>
        </p:txBody>
      </p:sp>
    </p:spTree>
    <p:extLst>
      <p:ext uri="{BB962C8B-B14F-4D97-AF65-F5344CB8AC3E}">
        <p14:creationId xmlns:p14="http://schemas.microsoft.com/office/powerpoint/2010/main" val="3143371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323703"/>
            <a:ext cx="7886700" cy="4853260"/>
          </a:xfrm>
        </p:spPr>
        <p:txBody>
          <a:bodyPr/>
          <a:lstStyle/>
          <a:p>
            <a:pPr marL="0" indent="0" algn="ctr">
              <a:buNone/>
            </a:pPr>
            <a:r>
              <a:rPr lang="ru-RU" b="1" i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Здоровцев</a:t>
            </a:r>
            <a:r>
              <a:rPr lang="ru-RU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, Харитонов, Жуков,</a:t>
            </a:r>
          </a:p>
          <a:p>
            <a:pPr marL="0" indent="0" algn="ctr">
              <a:buNone/>
            </a:pPr>
            <a:r>
              <a:rPr lang="ru-RU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Вас обнимает вся страна.</a:t>
            </a:r>
          </a:p>
          <a:p>
            <a:pPr marL="0" indent="0" algn="ctr">
              <a:buNone/>
            </a:pPr>
            <a:r>
              <a:rPr lang="ru-RU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И все - от дедов и до внуков -</a:t>
            </a:r>
          </a:p>
          <a:p>
            <a:pPr marL="0" indent="0" algn="ctr">
              <a:buNone/>
            </a:pPr>
            <a:r>
              <a:rPr lang="ru-RU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Твердят родные имена.</a:t>
            </a:r>
          </a:p>
          <a:p>
            <a:pPr marL="0" indent="0" algn="ctr">
              <a:buNone/>
            </a:pPr>
            <a:r>
              <a:rPr lang="ru-RU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Пусть множатся ряды героев,</a:t>
            </a:r>
          </a:p>
          <a:p>
            <a:pPr marL="0" indent="0" algn="ctr">
              <a:buNone/>
            </a:pPr>
            <a:r>
              <a:rPr lang="ru-RU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Пусть в наши грозовые дни</a:t>
            </a:r>
          </a:p>
          <a:p>
            <a:pPr marL="0" indent="0" algn="ctr">
              <a:buNone/>
            </a:pPr>
            <a:r>
              <a:rPr lang="ru-RU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Дерутся все, как эти трое,</a:t>
            </a:r>
          </a:p>
          <a:p>
            <a:pPr marL="0" indent="0" algn="ctr">
              <a:buNone/>
            </a:pPr>
            <a:r>
              <a:rPr lang="ru-RU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И побеждают, как они...</a:t>
            </a:r>
          </a:p>
        </p:txBody>
      </p:sp>
    </p:spTree>
    <p:extLst>
      <p:ext uri="{BB962C8B-B14F-4D97-AF65-F5344CB8AC3E}">
        <p14:creationId xmlns:p14="http://schemas.microsoft.com/office/powerpoint/2010/main" val="1039293529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4754880"/>
            <a:ext cx="7886700" cy="1742943"/>
          </a:xfrm>
        </p:spPr>
        <p:txBody>
          <a:bodyPr>
            <a:noAutofit/>
          </a:bodyPr>
          <a:lstStyle/>
          <a:p>
            <a:pPr algn="ctr"/>
            <a:br>
              <a:rPr lang="ru-RU" sz="2800" b="1" dirty="0">
                <a:latin typeface="+mn-lt"/>
              </a:rPr>
            </a:br>
            <a:r>
              <a:rPr lang="ru-RU" sz="2800" b="1" dirty="0">
                <a:latin typeface="+mn-lt"/>
              </a:rPr>
              <a:t>Однополчане поздравляют М. П. Жукова с присвоением ему звания Героя Советского Союза. Июль 1941 года.</a:t>
            </a:r>
            <a:endParaRPr lang="ru-RU" sz="2800" dirty="0">
              <a:latin typeface="+mn-lt"/>
            </a:endParaRPr>
          </a:p>
        </p:txBody>
      </p:sp>
      <p:pic>
        <p:nvPicPr>
          <p:cNvPr id="6146" name="Picture 2" descr="М.П.Жуков принимает поздравления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6418" y="1018903"/>
            <a:ext cx="5891163" cy="367501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043613244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451154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i="1" dirty="0">
                <a:solidFill>
                  <a:srgbClr val="33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«...Дорогой и любимый Миша! Даю тебе наказ: продолжай так же бесстрашно и мужественно громить фашистских псов... И другим сыновьям говорю: мои дорогие, любимые, отстаивайте каждую пядь советской земли, деритесь с проклятым врагом до последней капли крови!..»</a:t>
            </a:r>
          </a:p>
        </p:txBody>
      </p:sp>
    </p:spTree>
    <p:extLst>
      <p:ext uri="{BB962C8B-B14F-4D97-AF65-F5344CB8AC3E}">
        <p14:creationId xmlns:p14="http://schemas.microsoft.com/office/powerpoint/2010/main" val="2817627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1"/>
            <a:ext cx="9144000" cy="6855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242321"/>
      </p:ext>
    </p:extLst>
  </p:cSld>
  <p:clrMapOvr>
    <a:masterClrMapping/>
  </p:clrMapOvr>
  <p:transition spd="slow"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0272" y="528047"/>
            <a:ext cx="8376014" cy="3547563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период своей фронтовой деятельности Михаил Жуков провел 66 воздушных боев,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которых сбил 9 вражеских самолетов лично и 5 – в составе группы.</a:t>
            </a:r>
          </a:p>
        </p:txBody>
      </p:sp>
    </p:spTree>
    <p:extLst>
      <p:ext uri="{BB962C8B-B14F-4D97-AF65-F5344CB8AC3E}">
        <p14:creationId xmlns:p14="http://schemas.microsoft.com/office/powerpoint/2010/main" val="2158781832"/>
      </p:ext>
    </p:extLst>
  </p:cSld>
  <p:clrMapOvr>
    <a:masterClrMapping/>
  </p:clrMapOvr>
  <p:transition spd="slow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3099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51932348.jpg (448×336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2"/>
          <p:cNvSpPr txBox="1">
            <a:spLocks/>
          </p:cNvSpPr>
          <p:nvPr/>
        </p:nvSpPr>
        <p:spPr>
          <a:xfrm>
            <a:off x="689610" y="574767"/>
            <a:ext cx="7886700" cy="57999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43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Награды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endParaRPr lang="ru-RU" sz="43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/>
              <a:t>8 июля 1941 г.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Герой Советского Союза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/>
              <a:t>Декабрь 1941 г.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Орден Красной звезды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dirty="0"/>
              <a:t>20 января 1943 г.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Орден Отечественной войны 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степени </a:t>
            </a:r>
            <a:r>
              <a:rPr lang="ru-RU" i="1" dirty="0"/>
              <a:t>(посмертно)</a:t>
            </a:r>
          </a:p>
        </p:txBody>
      </p:sp>
    </p:spTree>
    <p:extLst>
      <p:ext uri="{BB962C8B-B14F-4D97-AF65-F5344CB8AC3E}">
        <p14:creationId xmlns:p14="http://schemas.microsoft.com/office/powerpoint/2010/main" val="3627131188"/>
      </p:ext>
    </p:extLst>
  </p:cSld>
  <p:clrMapOvr>
    <a:masterClrMapping/>
  </p:clrMapOvr>
  <p:transition spd="slow">
    <p:wip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8319" y="5172258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sz="3300" b="1" dirty="0">
                <a:latin typeface="+mn-lt"/>
              </a:rPr>
              <a:t>Памятник М.П. Жукову в селе Шухободь</a:t>
            </a:r>
            <a:endParaRPr lang="ru-RU" sz="2700" dirty="0">
              <a:latin typeface="+mn-lt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837" y="797159"/>
            <a:ext cx="6217663" cy="413455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870372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Результаты моей работы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96000" indent="-288000">
              <a:buFont typeface="Wingdings" panose="05000000000000000000" pitchFamily="2" charset="2"/>
              <a:buChar char="ü"/>
            </a:pPr>
            <a:r>
              <a:rPr lang="ru-RU" b="1" dirty="0"/>
              <a:t>в музее открыта экспозиция «Герой Советского Союза – Михаил Петрович Жуков».</a:t>
            </a:r>
          </a:p>
          <a:p>
            <a:pPr marL="396000" indent="-288000">
              <a:buFont typeface="Wingdings" panose="05000000000000000000" pitchFamily="2" charset="2"/>
              <a:buChar char="ü"/>
            </a:pPr>
            <a:r>
              <a:rPr lang="ru-RU" b="1" dirty="0"/>
              <a:t>Жители села, учащиеся могут познакомиться, посещая музей. Она пополнилась собранными материалами.</a:t>
            </a:r>
          </a:p>
          <a:p>
            <a:pPr marL="396000" indent="-288000">
              <a:buFont typeface="Wingdings" panose="05000000000000000000" pitchFamily="2" charset="2"/>
              <a:buChar char="ü"/>
            </a:pPr>
            <a:r>
              <a:rPr lang="ru-RU" b="1" dirty="0"/>
              <a:t> подготовлена презентация «Герой Советского Союза Михаил Петрович Жуков – наш земляк».</a:t>
            </a:r>
          </a:p>
          <a:p>
            <a:pPr marL="396000" indent="-288000">
              <a:buFont typeface="Wingdings" panose="05000000000000000000" pitchFamily="2" charset="2"/>
              <a:buChar char="ü"/>
            </a:pPr>
            <a:r>
              <a:rPr lang="ru-RU" b="1" dirty="0"/>
              <a:t>Учителя, родители, учащиеся могут использовать материалы в своей работе.</a:t>
            </a:r>
          </a:p>
          <a:p>
            <a:pPr marL="396000" indent="-288000">
              <a:buFont typeface="Wingdings" panose="05000000000000000000" pitchFamily="2" charset="2"/>
              <a:buChar char="ü"/>
            </a:pPr>
            <a:r>
              <a:rPr lang="ru-RU" b="1" dirty="0"/>
              <a:t> исследовательские материалы размещены на сайте школы.</a:t>
            </a:r>
          </a:p>
          <a:p>
            <a:pPr marL="396000" indent="-288000">
              <a:buFont typeface="Wingdings" panose="05000000000000000000" pitchFamily="2" charset="2"/>
              <a:buChar char="ü"/>
            </a:pPr>
            <a:r>
              <a:rPr lang="ru-RU" b="1" dirty="0"/>
              <a:t>каждый желающий может ознакомиться.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1228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1947548"/>
            <a:ext cx="7886700" cy="258962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i="1" dirty="0">
                <a:latin typeface="Georgia" panose="02040502050405020303" pitchFamily="18" charset="0"/>
              </a:rPr>
              <a:t>Дойдет легендой славною до внуков,</a:t>
            </a:r>
          </a:p>
          <a:p>
            <a:pPr marL="0" indent="0">
              <a:buNone/>
            </a:pPr>
            <a:r>
              <a:rPr lang="ru-RU" i="1" dirty="0">
                <a:latin typeface="Georgia" panose="02040502050405020303" pitchFamily="18" charset="0"/>
              </a:rPr>
              <a:t>Как в поединке выше облаков,</a:t>
            </a:r>
          </a:p>
          <a:p>
            <a:pPr marL="0" indent="0">
              <a:buNone/>
            </a:pPr>
            <a:r>
              <a:rPr lang="ru-RU" i="1" dirty="0">
                <a:latin typeface="Georgia" panose="02040502050405020303" pitchFamily="18" charset="0"/>
              </a:rPr>
              <a:t>Наш славный Сокол – Вологжанин Жуков</a:t>
            </a:r>
          </a:p>
          <a:p>
            <a:pPr marL="0" indent="0">
              <a:buNone/>
            </a:pPr>
            <a:r>
              <a:rPr lang="ru-RU" i="1" dirty="0">
                <a:latin typeface="Georgia" panose="02040502050405020303" pitchFamily="18" charset="0"/>
              </a:rPr>
              <a:t>Бросал на землю коршунов – врагов</a:t>
            </a:r>
          </a:p>
          <a:p>
            <a:pPr marL="0" indent="0" algn="r">
              <a:buNone/>
            </a:pPr>
            <a:r>
              <a:rPr lang="ru-RU" sz="2400" dirty="0"/>
              <a:t>В. Лебедев-Кумач</a:t>
            </a:r>
          </a:p>
        </p:txBody>
      </p:sp>
    </p:spTree>
    <p:extLst>
      <p:ext uri="{BB962C8B-B14F-4D97-AF65-F5344CB8AC3E}">
        <p14:creationId xmlns:p14="http://schemas.microsoft.com/office/powerpoint/2010/main" val="27462051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3724" y="5514975"/>
            <a:ext cx="7918302" cy="1085406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Жуков Михаил Петрович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6789" y="935655"/>
            <a:ext cx="3052172" cy="432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666633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48659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3724" y="5514975"/>
            <a:ext cx="7918302" cy="1085406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Новожилов Иван Васильевич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2875" y="935655"/>
            <a:ext cx="2880000" cy="4320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666633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46371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3724" y="5514975"/>
            <a:ext cx="7918302" cy="1085406"/>
          </a:xfrm>
          <a:effectLst>
            <a:glow rad="63500">
              <a:schemeClr val="accent2">
                <a:satMod val="175000"/>
                <a:alpha val="40000"/>
              </a:schemeClr>
            </a:glow>
            <a:softEdge rad="12700"/>
          </a:effectLst>
        </p:spPr>
        <p:txBody>
          <a:bodyPr>
            <a:norm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Данилов Степан Павлович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2875" y="1083300"/>
            <a:ext cx="2880000" cy="40247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666633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99757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51932348.jpg (448×336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5153025"/>
            <a:ext cx="7886700" cy="102393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3600" b="1" dirty="0"/>
              <a:t>Памятник Героям Советского Союза</a:t>
            </a:r>
          </a:p>
          <a:p>
            <a:pPr marL="0" indent="0" algn="ctr">
              <a:buNone/>
            </a:pPr>
            <a:r>
              <a:rPr lang="ru-RU" dirty="0"/>
              <a:t>Установлен 9 мая 1970 года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375" y="688557"/>
            <a:ext cx="5429250" cy="42069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83661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51932348.jpg (448×336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5674407"/>
            <a:ext cx="7886700" cy="105967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300" b="1" dirty="0"/>
              <a:t>Пионерская организация Шухободской школы  9 мая 1965 года присвоено имя Героя Советского Союза М.П. Жукова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8324" y="302594"/>
            <a:ext cx="4130663" cy="5276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8516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51932348.jpg (448×336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8650" y="5418032"/>
            <a:ext cx="7886700" cy="1136591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b="1" dirty="0"/>
              <a:t>Шухободское СПТУ-1</a:t>
            </a:r>
          </a:p>
          <a:p>
            <a:pPr marL="0" indent="0" algn="ctr">
              <a:buNone/>
            </a:pPr>
            <a:r>
              <a:rPr lang="ru-RU" b="1" dirty="0"/>
              <a:t>О присвоении имени Героя Советского Союза М.П. Жукова</a:t>
            </a:r>
          </a:p>
          <a:p>
            <a:pPr marL="0" indent="0" algn="ctr">
              <a:buNone/>
            </a:pPr>
            <a:r>
              <a:rPr lang="ru-RU" b="1" dirty="0"/>
              <a:t>12 августа 1965г.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022" y="631646"/>
            <a:ext cx="4217955" cy="4453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892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6000" r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i="1" dirty="0">
                <a:latin typeface="Georgia" panose="02040502050405020303" pitchFamily="18" charset="0"/>
              </a:rPr>
              <a:t>Цель моего исследования – </a:t>
            </a:r>
          </a:p>
          <a:p>
            <a:pPr marL="0" indent="0">
              <a:buNone/>
            </a:pPr>
            <a:r>
              <a:rPr lang="ru-RU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расширение, уточнение и систематизация информации о нашем земляке –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Герое Советского Союза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32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Михаиле Петровиче Жукове.</a:t>
            </a:r>
          </a:p>
        </p:txBody>
      </p:sp>
    </p:spTree>
    <p:extLst>
      <p:ext uri="{BB962C8B-B14F-4D97-AF65-F5344CB8AC3E}">
        <p14:creationId xmlns:p14="http://schemas.microsoft.com/office/powerpoint/2010/main" val="697994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249</TotalTime>
  <Words>450</Words>
  <Application>Microsoft Office PowerPoint</Application>
  <PresentationFormat>Экран (4:3)</PresentationFormat>
  <Paragraphs>70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5" baseType="lpstr">
      <vt:lpstr>Arial</vt:lpstr>
      <vt:lpstr>Calibri</vt:lpstr>
      <vt:lpstr>Calibri Light</vt:lpstr>
      <vt:lpstr>Georgia</vt:lpstr>
      <vt:lpstr>Wingdings</vt:lpstr>
      <vt:lpstr>Тема Office</vt:lpstr>
      <vt:lpstr>Городская конференция для учащихся «Память сильнее времени»   Исследовательская работа на тему: «Время подвиги эти не стерло…»  Герой Советского Союза Михаил Петрович Жуков – наш земляк    Автор: Безвытная Ксения 7 класс  Руководитель: Уханова Галина Александровна  МОУ «Шухободская школа»  Шухободь, 2016</vt:lpstr>
      <vt:lpstr>Презентация PowerPoint</vt:lpstr>
      <vt:lpstr>Жуков Михаил Петрович</vt:lpstr>
      <vt:lpstr>Новожилов Иван Васильевич</vt:lpstr>
      <vt:lpstr>Данилов Степан Павлович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Деревня Ружбово Череповецкого района Вологодской области</vt:lpstr>
      <vt:lpstr>Презентация PowerPoint</vt:lpstr>
      <vt:lpstr>Презентация PowerPoint</vt:lpstr>
      <vt:lpstr>Дом, в котором родился М.П. Жуков д. Ружбово Череповецкого района Вологодской области</vt:lpstr>
      <vt:lpstr>Профтехшкола, в которой учился М.П. Жуков Годы учебы 1931-1933 гг.</vt:lpstr>
      <vt:lpstr> Младший лейтенант М.П. Жуков после окончания Сталинградской летной школы. 1940 год.</vt:lpstr>
      <vt:lpstr>Ленинградский фронт</vt:lpstr>
      <vt:lpstr> Михаил Жуков после полета 1941 год</vt:lpstr>
      <vt:lpstr> Летчики 158-го истребительного авиаполка С.И. Здоровцев, М.П. Жуков, П.Т. Харитонов 8 июля 1941 года</vt:lpstr>
      <vt:lpstr>Презентация PowerPoint</vt:lpstr>
      <vt:lpstr> Однополчане поздравляют М. П. Жукова с присвоением ему звания Героя Советского Союза. Июль 1941 года.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Памятник М.П. Жукову в селе Шухободь</vt:lpstr>
      <vt:lpstr>Результаты моей работы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Герой Советского союза  Михаил Петрович  Жуков – наш земляк.</dc:title>
  <dc:creator>Уханова Галина</dc:creator>
  <cp:lastModifiedBy>Уханова Галина</cp:lastModifiedBy>
  <cp:revision>33</cp:revision>
  <dcterms:created xsi:type="dcterms:W3CDTF">2016-02-26T16:32:34Z</dcterms:created>
  <dcterms:modified xsi:type="dcterms:W3CDTF">2016-02-29T18:39:17Z</dcterms:modified>
</cp:coreProperties>
</file>